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580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97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53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39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017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37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781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93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35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6EFF7-4966-4252-A203-93C143B9CFE9}" type="datetimeFigureOut">
              <a:rPr lang="en-IN" smtClean="0"/>
              <a:t>23-05-2025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4B23-AF6D-4B9E-83D0-F41EC236C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156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3.jp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2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20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.jpg"/><Relationship Id="rId4" Type="http://schemas.openxmlformats.org/officeDocument/2006/relationships/image" Target="../media/image6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275" y="1522475"/>
            <a:ext cx="7947659" cy="133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619" rIns="0" bIns="0" rtlCol="0">
            <a:spAutoFit/>
          </a:bodyPr>
          <a:lstStyle/>
          <a:p>
            <a:pPr marL="473075">
              <a:lnSpc>
                <a:spcPct val="100000"/>
              </a:lnSpc>
              <a:spcBef>
                <a:spcPts val="95"/>
              </a:spcBef>
            </a:pPr>
            <a:r>
              <a:rPr spc="-114" dirty="0"/>
              <a:t>Programme</a:t>
            </a:r>
            <a:r>
              <a:rPr spc="-229" dirty="0"/>
              <a:t> </a:t>
            </a:r>
            <a:r>
              <a:rPr spc="-100" dirty="0"/>
              <a:t>outcome</a:t>
            </a:r>
            <a:r>
              <a:rPr spc="-229" dirty="0"/>
              <a:t> </a:t>
            </a:r>
            <a:r>
              <a:rPr spc="-35" dirty="0"/>
              <a:t>of</a:t>
            </a:r>
            <a:r>
              <a:rPr spc="-235" dirty="0"/>
              <a:t> </a:t>
            </a:r>
            <a:r>
              <a:rPr spc="-20" dirty="0"/>
              <a:t>LL.B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77901" y="2524950"/>
          <a:ext cx="7753985" cy="3959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6610"/>
                <a:gridCol w="6937375"/>
              </a:tblGrid>
              <a:tr h="5080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PO1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763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ACQUISITION</a:t>
                      </a:r>
                      <a:r>
                        <a:rPr sz="14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ADVANCE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KNOWLEDGE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 SPECIFIC</a:t>
                      </a:r>
                      <a:r>
                        <a:rPr sz="14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CHOSEN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AREA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SPECIALIZATION.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PO2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42925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INTERPRETATION</a:t>
                      </a:r>
                      <a:r>
                        <a:rPr sz="14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ANALYZING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4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SOCIAL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PROBLEMS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AND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WORKING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TOWARDS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REDRESSAL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SUCH</a:t>
                      </a:r>
                      <a:r>
                        <a:rPr sz="14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PROBLEMS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BY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4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LAWS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REGULATIONS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FORCE.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8044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PO3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717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ETHICAL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PRINCIPLES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INCULCATING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PROFESSIONAL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ETHICS,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INORDER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UNDERTAKE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RESPONSIBILITIES</a:t>
                      </a:r>
                      <a:r>
                        <a:rPr sz="14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ESTABLISHED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NORMS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OF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4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PRACTICE.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72136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PO4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302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83185" indent="393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ETHICAL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PRINCIPLES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INCULCATE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PROFESSIONAL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ETHICS,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 UNDERTAKE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RESPONSIBILITIES</a:t>
                      </a:r>
                      <a:r>
                        <a:rPr sz="14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NORMS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ESTABLISHED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 PRACTICES.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302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PO5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302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6769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INCLUSION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PRACTICAL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COMPONENT</a:t>
                      </a:r>
                      <a:r>
                        <a:rPr sz="14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FIELD</a:t>
                      </a:r>
                      <a:r>
                        <a:rPr sz="14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TEACHING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LEARNING,</a:t>
                      </a:r>
                      <a:r>
                        <a:rPr sz="140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STUDENTS</a:t>
                      </a:r>
                      <a:r>
                        <a:rPr sz="14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LEARN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COLLECT</a:t>
                      </a:r>
                      <a:r>
                        <a:rPr sz="14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EMPIRICAL</a:t>
                      </a:r>
                      <a:r>
                        <a:rPr sz="14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7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DATA,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ANALYSE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IT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BY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4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LAW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WHICH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INTURN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HELPS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STRENGTHEN</a:t>
                      </a:r>
                      <a:r>
                        <a:rPr sz="14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THEIR</a:t>
                      </a:r>
                      <a:r>
                        <a:rPr sz="14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FIELD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sz="14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RESEARCH.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302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316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223" y="1653362"/>
            <a:ext cx="71691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25" dirty="0">
                <a:latin typeface="Cambria"/>
                <a:cs typeface="Cambria"/>
              </a:rPr>
              <a:t>Programme</a:t>
            </a:r>
            <a:r>
              <a:rPr sz="4000" spc="-175" dirty="0">
                <a:latin typeface="Cambria"/>
                <a:cs typeface="Cambria"/>
              </a:rPr>
              <a:t> </a:t>
            </a:r>
            <a:r>
              <a:rPr sz="4000" spc="-114" dirty="0">
                <a:latin typeface="Cambria"/>
                <a:cs typeface="Cambria"/>
              </a:rPr>
              <a:t>outcome</a:t>
            </a:r>
            <a:r>
              <a:rPr sz="4000" spc="-190" dirty="0">
                <a:latin typeface="Cambria"/>
                <a:cs typeface="Cambria"/>
              </a:rPr>
              <a:t> </a:t>
            </a:r>
            <a:r>
              <a:rPr sz="4000" spc="-55" dirty="0">
                <a:latin typeface="Cambria"/>
                <a:cs typeface="Cambria"/>
              </a:rPr>
              <a:t>of</a:t>
            </a:r>
            <a:r>
              <a:rPr sz="4000" spc="-180" dirty="0">
                <a:latin typeface="Cambria"/>
                <a:cs typeface="Cambria"/>
              </a:rPr>
              <a:t> </a:t>
            </a:r>
            <a:r>
              <a:rPr sz="4000" spc="-55" dirty="0">
                <a:latin typeface="Cambria"/>
                <a:cs typeface="Cambria"/>
              </a:rPr>
              <a:t>BA/LL.B</a:t>
            </a:r>
            <a:endParaRPr sz="40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21741" y="2416111"/>
          <a:ext cx="7619364" cy="406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105"/>
                <a:gridCol w="7033259"/>
              </a:tblGrid>
              <a:tr h="8128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PO1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1657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LEARNING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SUBSTANTIVE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AND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PROCEDURAL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LAWS,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AS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ALSO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DRAFTING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PLEADINGS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SUCH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AS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INSTITUTION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SUIT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ETC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UNDERSTANDING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SETUP.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PO2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50800" indent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INTERPRETATION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ANALYZING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SOCIAL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PROBLEMS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FOR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ENSURING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SOLUTIONS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THESE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PROBLEMS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BY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NECESSARY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LAWS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RULES.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PO3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377825" indent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INCULCATION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VALUES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RIGHTS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DUTIES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AS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CITIZENS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TRANSFER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THESE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VALUES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INTO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REAL-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LIFE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THROUGH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JUDICIAL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PROCESSES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FOR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PROMOTING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COMMUNITY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WELFARE.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29845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PO4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306705" indent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APPLICATION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OF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ETHICAL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PRINCIPLES</a:t>
                      </a:r>
                      <a:r>
                        <a:rPr sz="1600" b="1" spc="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INCULCATE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PROFESSIONAL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ETHICS,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UNDERTAKE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RESPONSIBILITIES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NORMS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 ESTABLISHED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PRACTICES.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PO5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46355" indent="43815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RECOGNIZING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NEED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FOR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HAVE</a:t>
                      </a:r>
                      <a:r>
                        <a:rPr sz="1600" b="1" spc="-5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PREPARATION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ABILITY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TO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ENGAGE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INDEPENDENT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AND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LIFE-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LONG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LEARNING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THE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BROADER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CONTEXT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OF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LEGAL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mbria"/>
                          <a:cs typeface="Cambria"/>
                        </a:rPr>
                        <a:t>CHANGE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D3D3D3"/>
                      </a:solidFill>
                      <a:prstDash val="solid"/>
                    </a:lnT>
                    <a:lnB w="9525">
                      <a:solidFill>
                        <a:srgbClr val="D3D3D3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15823" y="22859"/>
            <a:ext cx="8275320" cy="1569720"/>
            <a:chOff x="115823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541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470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9911" y="1731264"/>
            <a:ext cx="7000240" cy="4790440"/>
            <a:chOff x="819911" y="1731264"/>
            <a:chExt cx="7000240" cy="4790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911" y="1731264"/>
              <a:ext cx="6999732" cy="47899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39" y="2446020"/>
              <a:ext cx="5245608" cy="34564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727" y="1744980"/>
              <a:ext cx="6896100" cy="4686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1159" y="2534412"/>
              <a:ext cx="5317236" cy="31074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1051" y="2459736"/>
              <a:ext cx="4140708" cy="914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64891" y="3017520"/>
              <a:ext cx="3552444" cy="990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2827" y="2947416"/>
              <a:ext cx="4663439" cy="9143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6667" y="3505200"/>
              <a:ext cx="4088891" cy="990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4851" y="3435096"/>
              <a:ext cx="4293108" cy="9143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88691" y="3992880"/>
              <a:ext cx="3704844" cy="990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93975" y="3922776"/>
              <a:ext cx="4591812" cy="914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37815" y="4480560"/>
              <a:ext cx="4005072" cy="990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19655" y="4410456"/>
              <a:ext cx="5141976" cy="914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63495" y="4968240"/>
              <a:ext cx="4553711" cy="990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85288" y="4898136"/>
              <a:ext cx="3310128" cy="9144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29127" y="5455920"/>
              <a:ext cx="2822448" cy="9905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60194" y="2584831"/>
            <a:ext cx="451739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COURSES</a:t>
            </a:r>
            <a:r>
              <a:rPr sz="32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32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LL.B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PROGRAMME</a:t>
            </a:r>
            <a:r>
              <a:rPr sz="32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3200" b="1" u="sng" spc="-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III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YEARS</a:t>
            </a:r>
            <a:r>
              <a:rPr sz="3200"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LL.B</a:t>
            </a:r>
            <a:r>
              <a:rPr sz="32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WITH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COURSE</a:t>
            </a:r>
            <a:r>
              <a:rPr sz="32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OUTCOME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FROM</a:t>
            </a:r>
            <a:r>
              <a:rPr sz="32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SEMESTER</a:t>
            </a:r>
            <a:r>
              <a:rPr sz="3200"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2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SEMESTER</a:t>
            </a:r>
            <a:r>
              <a:rPr sz="3200" b="1" u="sng" spc="-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VI</a:t>
            </a:r>
            <a:endParaRPr sz="3200" dirty="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9060" y="0"/>
            <a:ext cx="8275320" cy="1569720"/>
            <a:chOff x="99060" y="22859"/>
            <a:chExt cx="8275320" cy="1569720"/>
          </a:xfrm>
        </p:grpSpPr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700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7170" y="1552194"/>
            <a:ext cx="4000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5895" y="2270505"/>
          <a:ext cx="8065134" cy="350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1944370"/>
                <a:gridCol w="5400674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451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82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45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LABOUR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RELATIONS-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42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standards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techniques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relations.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technicalities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 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Lay-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Lock-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Out,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Retrenchment,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Strike,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Workman.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extensive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regarding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unionism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 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payment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wages,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Bonus,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etc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workers.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 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Factories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Apprentices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penalties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Wages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670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TORTS,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MOTOR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PROTECTION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wrong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aggrieved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Gain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Assault,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Battery,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Mayhem,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False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imprisonment.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Trespass.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Defamation,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Nuisance,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Negligence,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Fraud.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vicarious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strict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extrajudicial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8585">
                        <a:lnSpc>
                          <a:spcPct val="100000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implementation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redressal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commission.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Motor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Motor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Vehicles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146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RELIEF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commencing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point 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contractual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validity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essentials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valid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contracts.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contractual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liabilities.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performance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contract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 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breach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Relief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availed by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569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1838451"/>
          <a:ext cx="8065134" cy="176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1944370"/>
                <a:gridCol w="5400674"/>
              </a:tblGrid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LANGUAGE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3675" indent="-102235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accustomed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concepts.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Search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ease.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Maxims.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Reports.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 statute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classification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precedents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litigation.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02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Professional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Ethics</a:t>
                      </a:r>
                      <a:r>
                        <a:rPr sz="11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11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Accounting System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enrolment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 ethical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standards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Distinguish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roles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-13335">
                        <a:lnSpc>
                          <a:spcPct val="100000"/>
                        </a:lnSpc>
                        <a:buAutoNum type="arabicPeriod"/>
                        <a:tabLst>
                          <a:tab pos="16700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	Know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qualities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privileges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4.Know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professionalism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5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misconduct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disciplinary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erring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advocates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5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contempt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accountancy required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advocates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3507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0180" y="1293114"/>
            <a:ext cx="4066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1910460"/>
          <a:ext cx="7837168" cy="4483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8660"/>
                <a:gridCol w="1656079"/>
                <a:gridCol w="5472429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016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CRIMES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culpability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offence.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culpability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punishment.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terminology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 Penal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extent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operation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(jurisdiction)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view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substantive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criminal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punishment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prescribed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 offences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micro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IPC.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joint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liability.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whether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given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covered under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exceptions.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background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salient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features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Constitution.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Federalism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Secularism.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Preamble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envisaged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same.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definition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reference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Directive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justifiability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non–justiciability.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6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Implementation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226.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Recognize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Scope,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Foundation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Sources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Parsis,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Christians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Muslims.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Familiarize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traditional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matters.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5410">
                        <a:lnSpc>
                          <a:spcPct val="100000"/>
                        </a:lnSpc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merely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separate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religious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beliefs,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cutting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across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religious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lines,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eventually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enabling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fulfillment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directive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 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scientific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environmental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causes,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effects,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solutions.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disciplinary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mechanisms.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explore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national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 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principles.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depth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various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 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laws.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7645" indent="-11620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0764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Participation,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Litigation,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preserving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protecting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environment.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6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areas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concerning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transboundary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 problems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better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654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Drafting,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Conveyance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ease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letters,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documents,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four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modules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course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correct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errors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draft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900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8486" y="1624329"/>
            <a:ext cx="4200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64" y="2365501"/>
          <a:ext cx="8063865" cy="4306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087880"/>
                <a:gridCol w="518414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ADMINSTRATIVE</a:t>
                      </a:r>
                      <a:r>
                        <a:rPr sz="110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8595" indent="-97155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Recognize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trace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evolution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Administrative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Judiciary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growth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Administrative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branch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PROPERTY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property.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9390" indent="-10795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93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pertaining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property.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3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applicability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easements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725" indent="97790">
                        <a:lnSpc>
                          <a:spcPct val="100000"/>
                        </a:lnSpc>
                        <a:buAutoNum type="arabicPeriod" startAt="3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Assess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estimation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timelines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paid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instrument.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915" indent="115570">
                        <a:lnSpc>
                          <a:spcPct val="100000"/>
                        </a:lnSpc>
                        <a:buAutoNum type="arabicPeriod" startAt="3"/>
                        <a:tabLst>
                          <a:tab pos="20701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Assess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timelines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registered.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05410">
                        <a:lnSpc>
                          <a:spcPct val="100000"/>
                        </a:lnSpc>
                        <a:buAutoNum type="arabicPeriod" startAt="3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precedents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ancillary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incidental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thereto.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066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contexts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influenced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modern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definition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families.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deeper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insight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foundation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Hindu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17170" indent="-125730">
                        <a:lnSpc>
                          <a:spcPct val="100000"/>
                        </a:lnSpc>
                        <a:buAutoNum type="arabicPeriod"/>
                        <a:tabLst>
                          <a:tab pos="21717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Hindu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Law-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marriage,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adoption,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guardianship,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maintenance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Hindu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succession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etc.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types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families.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evaluate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 Civil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scenario.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constitution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Ascertain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acquire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 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matrimonial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2013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Schedules.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 indent="108585">
                        <a:lnSpc>
                          <a:spcPct val="100000"/>
                        </a:lnSpc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trends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world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Governance,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Insider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Trading.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Apprehend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impact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compliances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regulations.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44145">
                        <a:lnSpc>
                          <a:spcPct val="100000"/>
                        </a:lnSpc>
                        <a:buAutoNum type="arabicPeriod"/>
                        <a:tabLst>
                          <a:tab pos="2355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8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exposure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3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organisational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3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3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Corporates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responsibilities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personnel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 for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them.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16839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0827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methods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collecting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around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maintaining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getting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checked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audited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purposes.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doctrines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2013.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925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1609725"/>
          <a:ext cx="8063865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087880"/>
                <a:gridCol w="5184140"/>
              </a:tblGrid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Alternate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Dispute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Resolution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820" indent="109855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2019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constituted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role: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further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students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aid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same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lokadalats,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lokadalats,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training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literacy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7485" indent="-105410" algn="just">
                        <a:lnSpc>
                          <a:spcPct val="100000"/>
                        </a:lnSpc>
                        <a:buAutoNum type="arabicPeriod"/>
                        <a:tabLst>
                          <a:tab pos="1974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mechanisms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Arbitration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Conciliation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1996-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negotiation,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conciliation,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mediation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arbitration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4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computers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internet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research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 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Litigation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write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comments,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edit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journals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management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9247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3533" y="1695958"/>
            <a:ext cx="4199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182" y="2342514"/>
          <a:ext cx="7703820" cy="4302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1727835"/>
                <a:gridCol w="5400040"/>
              </a:tblGrid>
              <a:tr h="37020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3784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514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JURISPRUDENCE/LEGAL THEORY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3195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merits,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demerits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system.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acquaint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themselves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formal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material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sources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law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purpose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1.Understand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thoroughly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elements,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wider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sense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i.e.,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Hofliedian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analysis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Custody,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Possession,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Ownership,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Title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distinction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among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them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Concepts: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Personality,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Property,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8910" indent="-79375">
                        <a:lnSpc>
                          <a:spcPct val="100000"/>
                        </a:lnSpc>
                        <a:buSzPct val="87500"/>
                        <a:buAutoNum type="arabicPeriod"/>
                        <a:tabLst>
                          <a:tab pos="16891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jurisprudential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 concepts, 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interpretations,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185" indent="10858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organizations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structuring,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commercial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formation, liabilities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structure.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2008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transactions.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7314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viz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Indemnity,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Guarantee,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bailment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pledge,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significance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applicability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7314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stake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holders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goods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 LAW-</a:t>
                      </a:r>
                      <a:r>
                        <a:rPr sz="1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04139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Federalism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distribution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doctrines 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Union,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Concurrent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Lists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30810" algn="just">
                        <a:lnSpc>
                          <a:spcPct val="100000"/>
                        </a:lnSpc>
                        <a:buAutoNum type="arabicPeriod"/>
                        <a:tabLst>
                          <a:tab pos="2222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.Understand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appointment,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President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Governor</a:t>
                      </a:r>
                      <a:r>
                        <a:rPr sz="8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bodies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Election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Commission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Attorney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generals,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Comptroller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Auditor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 indent="116839" algn="just">
                        <a:lnSpc>
                          <a:spcPct val="100000"/>
                        </a:lnSpc>
                        <a:buAutoNum type="arabicPeriod"/>
                        <a:tabLst>
                          <a:tab pos="20827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qualifications,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disqualifications</a:t>
                      </a:r>
                      <a:r>
                        <a:rPr sz="8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legislatures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executives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privileges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Legislatures.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27635" algn="just">
                        <a:lnSpc>
                          <a:spcPct val="100000"/>
                        </a:lnSpc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Composition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Jurisdiction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Supreme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Independence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Judiciary,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accountability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activism.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declaration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emergencies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4945" indent="-103505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494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restrictions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amending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Doctrine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interstate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cooperative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societies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24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7182" y="1535938"/>
          <a:ext cx="7703820" cy="5269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9440"/>
                <a:gridCol w="2159635"/>
                <a:gridCol w="4944745"/>
              </a:tblGrid>
              <a:tr h="1318260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3143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83820" indent="129539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974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Understand,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sz="8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perspectives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philosophical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jurisprudence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across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globe.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5735" indent="-97790">
                        <a:lnSpc>
                          <a:spcPct val="100000"/>
                        </a:lnSpc>
                        <a:buAutoNum type="arabicPeriod"/>
                        <a:tabLst>
                          <a:tab pos="1657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working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dedicated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73990" indent="-106045">
                        <a:lnSpc>
                          <a:spcPct val="100000"/>
                        </a:lnSpc>
                        <a:buAutoNum type="arabicPeriod"/>
                        <a:tabLst>
                          <a:tab pos="1739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depth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safeguards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 marR="82550" indent="102235">
                        <a:lnSpc>
                          <a:spcPct val="100000"/>
                        </a:lnSpc>
                        <a:buAutoNum type="arabicPeriod" startAt="4"/>
                        <a:tabLst>
                          <a:tab pos="1701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ideals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commissions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bodies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set up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protecting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5735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4"/>
                        <a:tabLst>
                          <a:tab pos="1657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taken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vulnerable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 marR="83185" indent="109855">
                        <a:lnSpc>
                          <a:spcPct val="100000"/>
                        </a:lnSpc>
                        <a:buAutoNum type="arabicPeriod" startAt="4"/>
                        <a:tabLst>
                          <a:tab pos="17780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promotion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dignity,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especially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regional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arrangements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recognized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measures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meek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subjugated.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</a:tr>
              <a:tr h="843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CRIMINOLOGY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11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PENOLOGY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47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criminals;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schools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explaining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behaviour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causation;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reformative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approach 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dealing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criminals;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theories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punishments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applicability;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 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victimology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 Indian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context.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actual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714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185" indent="105410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Board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(IBBI)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professionalizing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3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providers,</a:t>
                      </a:r>
                      <a:r>
                        <a:rPr sz="800" spc="3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namely,</a:t>
                      </a:r>
                      <a:r>
                        <a:rPr sz="800" spc="3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professionals,</a:t>
                      </a:r>
                      <a:r>
                        <a:rPr sz="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agencies,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entities,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utilities,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valuers,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valuers‘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2550" indent="107314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process(CIRP),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fast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track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CIRP,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Micro,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Small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Medium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Enterprises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Prepackaged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Process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 indent="112395" algn="just">
                        <a:lnSpc>
                          <a:spcPct val="100000"/>
                        </a:lnSpc>
                        <a:buAutoNum type="arabicPeriod"/>
                        <a:tabLst>
                          <a:tab pos="2038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individuals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firms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fresh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process,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process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 of insolvency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professionals,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agencies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information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utilities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Adjudicatory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IBC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0965" algn="just">
                        <a:lnSpc>
                          <a:spcPct val="100000"/>
                        </a:lnSpc>
                        <a:buAutoNum type="arabicPeriod"/>
                        <a:tabLst>
                          <a:tab pos="19240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IBBI and to understand Board‘s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 Insolvency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IBBI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government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4319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064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Conveyancing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conveyances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included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syllabus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codicils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 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documents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deeds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matrimonial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syllabus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RTI,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CIRP,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winding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petitions,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notice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defective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goods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exposure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deeds,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conveyances 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matrimonial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petitions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Independently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deeds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petitions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after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thorough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research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13664">
                        <a:lnSpc>
                          <a:spcPct val="100000"/>
                        </a:lnSpc>
                        <a:buAutoNum type="arabicPeriod"/>
                        <a:tabLst>
                          <a:tab pos="20510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ability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defend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undertaken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providing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resolve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considering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9395" indent="-147955">
                        <a:lnSpc>
                          <a:spcPct val="100000"/>
                        </a:lnSpc>
                        <a:buAutoNum type="arabicPeriod"/>
                        <a:tabLst>
                          <a:tab pos="2393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matrimony.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3617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5542" y="1581150"/>
            <a:ext cx="4199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LL.B-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0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2270505"/>
          <a:ext cx="7993380" cy="4333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304415"/>
                <a:gridCol w="4968875"/>
              </a:tblGrid>
              <a:tr h="370840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94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1908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LIMITATION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1963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 algn="just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Recall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decrees,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attachment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time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filing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suit,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debt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recovery,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appeals,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review,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impact of delay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appeal.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07314" algn="just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issuance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summons,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substituted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summons,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impounding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conducting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civil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 algn="just">
                        <a:lnSpc>
                          <a:spcPct val="100000"/>
                        </a:lnSpc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examination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categories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 algn="just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a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lawyer‘s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 cycle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lawsuit.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1100" b="1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100" b="1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100" b="1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1973,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2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100" b="1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1100" b="1" spc="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(CARE</a:t>
                      </a:r>
                      <a:r>
                        <a:rPr sz="1100" b="1" spc="2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CHILDREN)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ACT,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2015</a:t>
                      </a:r>
                      <a:r>
                        <a:rPr sz="1100" b="1" spc="15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1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16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b="1" spc="1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CHIDLREN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SEXUAL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OFFENCES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(POCSO)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2012.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investigation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cases.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powers,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functions,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courts.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analyze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amendments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Employ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promote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adoption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practices 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administration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915" indent="111125">
                        <a:lnSpc>
                          <a:spcPct val="100000"/>
                        </a:lnSpc>
                        <a:buAutoNum type="arabicPeriod"/>
                        <a:tabLst>
                          <a:tab pos="2025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committed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sentence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passed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closed.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2235">
                        <a:lnSpc>
                          <a:spcPct val="100000"/>
                        </a:lnSpc>
                        <a:buAutoNum type="arabicPeriod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machinery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violation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penal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i.e.,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detected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reported.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 while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prosecuting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adjudicating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Thoroughly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investigation,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inquiry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offences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subject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regulates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manner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investigation,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inquiry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matter.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5104" indent="-113664">
                        <a:lnSpc>
                          <a:spcPct val="100000"/>
                        </a:lnSpc>
                        <a:buAutoNum type="arabicPeriod" startAt="9"/>
                        <a:tabLst>
                          <a:tab pos="20510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(Care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Children)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2015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Sexual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(POCSO)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711835" algn="l"/>
                          <a:tab pos="1114425" algn="l"/>
                          <a:tab pos="1510665" algn="l"/>
                        </a:tabLst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LABOUR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INDUSTRIAL RELATIONS-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technicalities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Corporation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provisions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Maternity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Compensation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unorganized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penalties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1102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1694433"/>
          <a:ext cx="7993380" cy="1645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304415"/>
                <a:gridCol w="4968875"/>
              </a:tblGrid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1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11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complex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nature.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analyse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notions,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recognition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jurisdiction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International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05410">
                        <a:lnSpc>
                          <a:spcPct val="100000"/>
                        </a:lnSpc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framework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extradition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asylum.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suggest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measures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conflict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operation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contexts.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13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14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13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100" b="1" spc="14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Moot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Exercise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Internship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this third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course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practical training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 students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will be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magnitude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offices/law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firms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Argue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counter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argue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litigation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matters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report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writing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writing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moot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memorials/ arguments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7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4277" y="1804161"/>
            <a:ext cx="4264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VI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0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VI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9191" y="2486532"/>
          <a:ext cx="7849235" cy="4058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975"/>
                <a:gridCol w="1992630"/>
                <a:gridCol w="504063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EVIDENCE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types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evidence;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courts;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burden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cases;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12395">
                        <a:lnSpc>
                          <a:spcPct val="100000"/>
                        </a:lnSpc>
                        <a:buAutoNum type="arabicPeriod"/>
                        <a:tabLst>
                          <a:tab pos="2038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played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evidentiary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attached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ocular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vis-à-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scientific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evidence;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categories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presumption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endowed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trials;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30810">
                        <a:lnSpc>
                          <a:spcPct val="100000"/>
                        </a:lnSpc>
                        <a:buAutoNum type="arabicPeriod"/>
                        <a:tabLst>
                          <a:tab pos="2222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applicability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forensic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science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along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expert‘s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opinion.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TAXATION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0223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history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taxation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Taxation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1961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significant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Integrated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Maharashtra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Services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Maharashtra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 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432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INTELLECTUAL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PROPERTY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20014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1145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intellectual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conventions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subject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842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learning 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evolution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registration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patents, rights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patentees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2235">
                        <a:lnSpc>
                          <a:spcPct val="100000"/>
                        </a:lnSpc>
                        <a:buAutoNum type="arabicPeriod" startAt="4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marks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breach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rights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>
                        <a:lnSpc>
                          <a:spcPct val="100000"/>
                        </a:lnSpc>
                        <a:buAutoNum type="arabicPeriod" startAt="4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copyright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encompassing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societies,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buAutoNum type="arabicPeriod" startAt="4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assignments,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licensing,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revocation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fair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Patents,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Trademarks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statutes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5831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9191" y="1609725"/>
          <a:ext cx="7849235" cy="179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975"/>
                <a:gridCol w="1992630"/>
                <a:gridCol w="5040630"/>
              </a:tblGrid>
              <a:tr h="1798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marR="52070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Negotiable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Instruments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operations.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protocols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11125">
                        <a:lnSpc>
                          <a:spcPct val="100000"/>
                        </a:lnSpc>
                        <a:buAutoNum type="arabicPeriod"/>
                        <a:tabLst>
                          <a:tab pos="2025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permissions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smooth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functioning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 algn="just">
                        <a:lnSpc>
                          <a:spcPct val="100000"/>
                        </a:lnSpc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loans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reference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Insolvency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2016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Securitisation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Reconstruction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Assets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Enforcement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2002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(SARFAESI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study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Ratio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(CRR)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Liquidity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Ratio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(SLR)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 indent="109855">
                        <a:lnSpc>
                          <a:spcPct val="100000"/>
                        </a:lnSpc>
                        <a:buAutoNum type="arabicPeriod"/>
                        <a:tabLst>
                          <a:tab pos="2012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Basel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II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Basel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strategies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manage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efficient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functioning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countries.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20014">
                        <a:lnSpc>
                          <a:spcPct val="100000"/>
                        </a:lnSpc>
                        <a:buAutoNum type="arabicPeriod"/>
                        <a:tabLst>
                          <a:tab pos="21145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Exchange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1999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investments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Exchange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Board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(SEBI)and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(RBI).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Government.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7405" y="3494659"/>
          <a:ext cx="7860030" cy="2254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3275"/>
                <a:gridCol w="2016125"/>
                <a:gridCol w="5040630"/>
              </a:tblGrid>
              <a:tr h="143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44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MEDICINE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1874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10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medicines,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professionals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allied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framework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situations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frequently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present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healthcare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risks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potential legal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915" indent="112395">
                        <a:lnSpc>
                          <a:spcPct val="100000"/>
                        </a:lnSpc>
                        <a:buAutoNum type="arabicPeriod"/>
                        <a:tabLst>
                          <a:tab pos="2038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Acquire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detailed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traditional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essential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AYUSH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ministry.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27635">
                        <a:lnSpc>
                          <a:spcPct val="100000"/>
                        </a:lnSpc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policy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regarding</a:t>
                      </a:r>
                      <a:r>
                        <a:rPr sz="8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e.g.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pricing</a:t>
                      </a:r>
                      <a:r>
                        <a:rPr sz="8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medicines,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spurious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drugs,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advertisements.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2550" indent="115570">
                        <a:lnSpc>
                          <a:spcPct val="100000"/>
                        </a:lnSpc>
                        <a:buAutoNum type="arabicPeriod"/>
                        <a:tabLst>
                          <a:tab pos="20701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legislations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pertaining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clinical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transplantation,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Pre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diagnostics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techniques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Magic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WOMEN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marR="50609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nationally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internationally.in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international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conventions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children.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safeguarding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initiatives,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pronouncements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children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284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7723" y="1694433"/>
          <a:ext cx="7706358" cy="26841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/>
                <a:gridCol w="2736849"/>
                <a:gridCol w="3961129"/>
              </a:tblGrid>
              <a:tr h="944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evolution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Familiarize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26364">
                        <a:lnSpc>
                          <a:spcPct val="100000"/>
                        </a:lnSpc>
                        <a:buAutoNum type="arabicPeriod"/>
                        <a:tabLst>
                          <a:tab pos="2184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strengths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shortcomings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9969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177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Promote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themselves 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education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awareness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CONFLICT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3690" indent="97155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Define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conflict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elements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recognition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judgments;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177165" indent="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conflict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mechanism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practices.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jurisdiction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foreign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element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involved;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795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Conveyancing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15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independently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pleadings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appeals,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others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appeals,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matters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bills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amendment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bills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judgment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orders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889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063" y="1588008"/>
            <a:ext cx="6998334" cy="4790440"/>
            <a:chOff x="893063" y="1588008"/>
            <a:chExt cx="6998334" cy="4790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3063" y="1588008"/>
              <a:ext cx="6998208" cy="47899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9467" y="2302763"/>
              <a:ext cx="5245608" cy="34564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79" y="1601724"/>
              <a:ext cx="6894576" cy="4686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4311" y="2391156"/>
              <a:ext cx="5315712" cy="31074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2680" y="2316480"/>
              <a:ext cx="4140708" cy="914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6519" y="2874263"/>
              <a:ext cx="3552444" cy="990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21991" y="2804160"/>
              <a:ext cx="4466844" cy="914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65831" y="3361943"/>
              <a:ext cx="3892296" cy="990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32431" y="3291840"/>
              <a:ext cx="5061204" cy="914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76272" y="3849624"/>
              <a:ext cx="4472939" cy="990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65603" y="3779519"/>
              <a:ext cx="4591812" cy="914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9444" y="4337303"/>
              <a:ext cx="4005072" cy="990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91283" y="4267200"/>
              <a:ext cx="5141976" cy="914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35124" y="4824984"/>
              <a:ext cx="4553712" cy="990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33115" y="4754880"/>
              <a:ext cx="3159252" cy="9144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76956" y="5312663"/>
              <a:ext cx="2671572" cy="9905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132457" y="2440635"/>
            <a:ext cx="451866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COURSES</a:t>
            </a:r>
            <a:r>
              <a:rPr sz="3200" b="1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32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LL.B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PROGRAMME</a:t>
            </a:r>
            <a:r>
              <a:rPr sz="3200" b="1" u="sng" spc="-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3200" b="1" u="sng" spc="-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</a:t>
            </a:r>
            <a:r>
              <a:rPr sz="3200" b="1" spc="-5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YEARS</a:t>
            </a:r>
            <a:r>
              <a:rPr sz="3200"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B.A.LL.B</a:t>
            </a:r>
            <a:r>
              <a:rPr sz="3200" b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WITH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COURSE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OUTCOME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FROM</a:t>
            </a:r>
            <a:r>
              <a:rPr sz="32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SEMESTER</a:t>
            </a:r>
            <a:r>
              <a:rPr sz="32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200" b="1" u="sng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SEMESTER</a:t>
            </a:r>
            <a:r>
              <a:rPr sz="32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376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61413" y="1509140"/>
            <a:ext cx="439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61187" y="2270505"/>
          <a:ext cx="7560945" cy="4167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7730"/>
                <a:gridCol w="1128395"/>
                <a:gridCol w="5544820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7861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LOGIC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conceptual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 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differentiate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 good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reasoning.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Elucidate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implication 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propositions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inference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arguments.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57200" indent="-365760">
                        <a:lnSpc>
                          <a:spcPct val="100000"/>
                        </a:lnSpc>
                        <a:buAutoNum type="arabicPeriod"/>
                        <a:tabLst>
                          <a:tab pos="45720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words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classes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conceptual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clarity.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patterns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reasonings.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Significantly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situations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augmented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reasoning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proficiency.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807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Economics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5725" indent="41910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5105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tools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analysis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terminologies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economics,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facilitate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phenomena.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2550" indent="419100">
                        <a:lnSpc>
                          <a:spcPct val="100000"/>
                        </a:lnSpc>
                        <a:buAutoNum type="arabicPeriod"/>
                        <a:tabLst>
                          <a:tab pos="5105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Recognize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difference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microeconomics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macroeconomics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economics.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426720">
                        <a:lnSpc>
                          <a:spcPct val="100000"/>
                        </a:lnSpc>
                        <a:buAutoNum type="arabicPeriod"/>
                        <a:tabLst>
                          <a:tab pos="51815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Integrate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quantitative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qualitative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past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economic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events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formulate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predictions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future ones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study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2550" indent="419100">
                        <a:lnSpc>
                          <a:spcPct val="100000"/>
                        </a:lnSpc>
                        <a:buAutoNum type="arabicPeriod"/>
                        <a:tabLst>
                          <a:tab pos="5105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Bridge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gap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markets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economy,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how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linkages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influence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impact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economic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policies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differing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horizons.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Illustrating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linkages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contemporary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423545">
                        <a:lnSpc>
                          <a:spcPct val="100000"/>
                        </a:lnSpc>
                        <a:buAutoNum type="arabicPeriod"/>
                        <a:tabLst>
                          <a:tab pos="51498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Relate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functioning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markets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context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deregulation,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privatization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globalization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markets.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16890" indent="-425450">
                        <a:lnSpc>
                          <a:spcPct val="100000"/>
                        </a:lnSpc>
                        <a:buAutoNum type="arabicPeriod"/>
                        <a:tabLst>
                          <a:tab pos="5168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India.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meaning,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formulation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economic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evolutionary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aspects.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208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History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820" indent="42227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51371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Charter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changing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administration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conditions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led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modern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09270" indent="-41783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50927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field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Education,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various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reform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movements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made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people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aware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07365" indent="-415925">
                        <a:lnSpc>
                          <a:spcPct val="100000"/>
                        </a:lnSpc>
                        <a:buAutoNum type="arabicPeriod" startAt="3"/>
                        <a:tabLst>
                          <a:tab pos="5073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India's freedom struggle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freedom fighters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developments.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8460" y="3472560"/>
            <a:ext cx="103631" cy="1249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3716401"/>
            <a:ext cx="103631" cy="1249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3960240"/>
            <a:ext cx="103631" cy="1249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4204080"/>
            <a:ext cx="103631" cy="1249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8460" y="4447921"/>
            <a:ext cx="100583" cy="1249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4691760"/>
            <a:ext cx="103631" cy="1249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5280405"/>
            <a:ext cx="103631" cy="1249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5524195"/>
            <a:ext cx="103631" cy="12527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8460" y="5768340"/>
            <a:ext cx="103631" cy="12496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362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6205" y="1656079"/>
            <a:ext cx="445833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-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6" y="2435225"/>
          <a:ext cx="7705089" cy="2594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1944369"/>
                <a:gridCol w="4680585"/>
              </a:tblGrid>
              <a:tr h="370205"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451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History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81915" indent="-172720">
                        <a:lnSpc>
                          <a:spcPct val="100000"/>
                        </a:lnSpc>
                        <a:spcBef>
                          <a:spcPts val="309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Charter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helped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changing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administration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conditions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modern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382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developments 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field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 service, Education,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which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reform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movements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made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people aware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255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  <a:tab pos="287020" algn="l"/>
                        </a:tabLst>
                      </a:pPr>
                      <a:r>
                        <a:rPr sz="8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India's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freedom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struggle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freedom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fighters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developments.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Writing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Define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sources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concepts.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1915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terminology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texts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judgments.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rules.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255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trends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context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reference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technology,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artificial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intelligence,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media,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etc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Political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Science-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ideas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political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theorists.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4455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  <a:tab pos="287020" algn="l"/>
                        </a:tabLst>
                      </a:pPr>
                      <a:r>
                        <a:rPr sz="8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characteristic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features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learnings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course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concrete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problems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world.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1888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7651" y="1489709"/>
            <a:ext cx="462724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6" y="2342514"/>
          <a:ext cx="7559675" cy="418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1727835"/>
                <a:gridCol w="5039995"/>
              </a:tblGrid>
              <a:tr h="370205"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3784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Sociology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305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sociological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everyday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life.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critical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links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structures,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forces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individual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circumstances.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society,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methods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planning,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finding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causative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factors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problem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thus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society.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Students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sociological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causes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effects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deviant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behavior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society.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 sociological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609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Political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Science-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II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 Foundations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Political Obligation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Recognise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Authority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Legitimacy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actual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System.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4455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Political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Obligation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Resistance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studies.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255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Deliberate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ideas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thinkers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Punishment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effects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both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Positive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Negative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society.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255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  <a:tab pos="287020" algn="l"/>
                        </a:tabLst>
                      </a:pPr>
                      <a:r>
                        <a:rPr sz="8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major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Political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Ideologies,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impact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3185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Elucidate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views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thinkers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main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regarding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decentralisation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Democracy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local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level.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798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37185" indent="-245745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lead 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establishment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well-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defined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legal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laws,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Charters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formed,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modified,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amended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deleted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conduct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officers.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features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 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amendments,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trends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Legal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doctrines such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Doctrine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Independence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administration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initial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British period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1600-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1800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dual judicial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Council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establishment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Courts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India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history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legislatures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India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37185" indent="-24574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37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evolution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097" y="4774946"/>
            <a:ext cx="103632" cy="1249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097" y="5019166"/>
            <a:ext cx="103632" cy="1249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097" y="5263007"/>
            <a:ext cx="103632" cy="1249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097" y="5506821"/>
            <a:ext cx="103632" cy="12496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324097" y="5750661"/>
            <a:ext cx="104139" cy="735330"/>
            <a:chOff x="3324097" y="5750661"/>
            <a:chExt cx="104139" cy="7353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097" y="5750661"/>
              <a:ext cx="103632" cy="1249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097" y="5872581"/>
              <a:ext cx="103632" cy="1249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097" y="5994501"/>
              <a:ext cx="103632" cy="1249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097" y="6116421"/>
              <a:ext cx="103632" cy="1249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097" y="6238341"/>
              <a:ext cx="103632" cy="1252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4097" y="6360566"/>
              <a:ext cx="103632" cy="124968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4581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9066" y="1489709"/>
            <a:ext cx="462597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II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6" y="2270505"/>
          <a:ext cx="7704455" cy="3570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160270"/>
                <a:gridCol w="4752340"/>
              </a:tblGrid>
              <a:tr h="370840"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309"/>
                        </a:spcBef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literature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texts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legal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importance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fairness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compassion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leading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models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faced.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Communicate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efficiently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verbal,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non-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verbal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listening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skills.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writing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ability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official purposes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grammar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syntax.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Explore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ability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analyzing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literature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texts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gain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deeper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work/author.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LOGIC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reasonable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assumptions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formulate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reasoning.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method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inquiry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situations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fallacies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reasoning.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4455" indent="-1727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stronger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framing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hypothesis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drawing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inferences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Augment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study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fallacies.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correlation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moral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socio-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logical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moral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reasoning.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1655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Political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Science-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INTERNATIONAL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RELATIONS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84455" indent="-172720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Demonstrate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thorough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challenges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faced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Modern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Nation-States.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3820" indent="-172720" algn="just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  <a:tab pos="2882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	Analyse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interdependencies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Actors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contemporary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politics.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2550" indent="-172720" algn="just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  <a:tab pos="2882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	Use 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 Resolution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Methods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lenses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outcomes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conflict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 efforts 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past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present.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factors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responsible 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North-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South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divide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challenges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Cooperation.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4160" marR="85090" indent="-17272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Recognise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problems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Refugees,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Asylum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Seekers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Migrant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device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ameliorate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conditions.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2914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8840" y="2630551"/>
          <a:ext cx="7859393" cy="3504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1675"/>
                <a:gridCol w="1894839"/>
                <a:gridCol w="5262879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2039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8140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2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LABOUR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144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RELATIONS-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430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standards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techniques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relations.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technicalities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industrial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 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Lay-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Lock-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Out,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Retrenchment,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Strike,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Workman.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extensive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regarding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unionism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 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payment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wages,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Bonus, etc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workers.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 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Factories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Apprentices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 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penalties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Wages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175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TORTS,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MOTOR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PROTECTION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wrong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aggrieved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Gain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Assault,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Battery,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Mayhem,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False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imprisonment.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Torts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Trespass.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Defamation,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Nuisance,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Negligence,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Fraud.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vicarious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strict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extrajudicial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99695">
                        <a:lnSpc>
                          <a:spcPct val="100000"/>
                        </a:lnSpc>
                        <a:buAutoNum type="arabicPeriod"/>
                        <a:tabLst>
                          <a:tab pos="19177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implementation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redressal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commission.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Motor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Motor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Vehicles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651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RELIEF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commencing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point 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contractual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validity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essentials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valid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contracts.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contractual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liabilities.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performance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contract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 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breach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Relief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availed by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adopting 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230882" y="1615185"/>
            <a:ext cx="462597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12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1766442"/>
          <a:ext cx="8065134" cy="176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1944370"/>
                <a:gridCol w="5400674"/>
              </a:tblGrid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LANGUAGE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3675" indent="-102235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accustomed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concepts.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Search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ease.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Maxims.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Reports.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 statute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classification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3675" indent="-102235">
                        <a:lnSpc>
                          <a:spcPct val="100000"/>
                        </a:lnSpc>
                        <a:buAutoNum type="arabicParenR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precedents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litigation.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02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Professional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Ethics</a:t>
                      </a:r>
                      <a:r>
                        <a:rPr sz="11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1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Accounting System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enrolment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 ethical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standards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Distinguish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roles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-13335">
                        <a:lnSpc>
                          <a:spcPct val="100000"/>
                        </a:lnSpc>
                        <a:buAutoNum type="arabicPeriod"/>
                        <a:tabLst>
                          <a:tab pos="16700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	Know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qualities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privileges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4.Know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professionalism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5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misconduct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disciplinary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erring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advocates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5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contempt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accountancy required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advocates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7330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1302" y="2213610"/>
          <a:ext cx="7837168" cy="4484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8660"/>
                <a:gridCol w="1656079"/>
                <a:gridCol w="5472429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016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CRIMES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culpability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offence.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culpability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punishment.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terms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terminology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extent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operation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(jurisdiction)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view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substantive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criminal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punishment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prescribed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micro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IPC.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joint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liability.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whether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given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covered under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exceptions.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background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salient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features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Constitution.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Federalism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Secularism.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Preamble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envisaged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same.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definition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reference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Directive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justifiability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non–justiciability.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Implementation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226.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8595" indent="-9715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Recognize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Scope,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Foundation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Sources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 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Parsis,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Christians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Muslims.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Familiarize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traditional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matters.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5410">
                        <a:lnSpc>
                          <a:spcPct val="100000"/>
                        </a:lnSpc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merely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separate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religious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beliefs,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cutting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across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religious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lines,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eventually enabling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fulfillment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directive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 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scientific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environmental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causes,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effects,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solutions.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disciplinary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mechanisms.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explore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national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 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principles.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depth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various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 of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laws.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16839">
                        <a:lnSpc>
                          <a:spcPct val="100000"/>
                        </a:lnSpc>
                        <a:buAutoNum type="arabicPeriod"/>
                        <a:tabLst>
                          <a:tab pos="20827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Participation,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Litigation,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preserving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environment.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areas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concerning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transboundary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 problems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better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667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Drafting,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Conveyance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ease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letters,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documents,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four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modules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course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correct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errors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draft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124201" y="1565275"/>
            <a:ext cx="469328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VI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III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VI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9768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0782" y="1489709"/>
            <a:ext cx="475678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5" dirty="0">
                <a:solidFill>
                  <a:srgbClr val="1F487C"/>
                </a:solidFill>
                <a:latin typeface="Cambria"/>
                <a:cs typeface="Cambria"/>
              </a:rPr>
              <a:t>VII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1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5" dirty="0">
                <a:solidFill>
                  <a:srgbClr val="1F487C"/>
                </a:solidFill>
                <a:latin typeface="Cambria"/>
                <a:cs typeface="Cambria"/>
              </a:rPr>
              <a:t>VII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2250" y="2128647"/>
          <a:ext cx="8063865" cy="430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087880"/>
                <a:gridCol w="518414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ADMINSTRATIVE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Recognize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trace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evolution 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Administrative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Judiciary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growth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Administrative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branch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PROPERTY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governing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property.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3185" indent="108585">
                        <a:lnSpc>
                          <a:spcPct val="100000"/>
                        </a:lnSpc>
                        <a:buAutoNum type="arabicPeriod"/>
                        <a:tabLst>
                          <a:tab pos="2006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pertaining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property.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applicability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easements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5090" indent="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Assess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estimation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timelines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paid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instrument.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1915" indent="115570">
                        <a:lnSpc>
                          <a:spcPct val="100000"/>
                        </a:lnSpc>
                        <a:buAutoNum type="arabicPeriod"/>
                        <a:tabLst>
                          <a:tab pos="20764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Assess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timelines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registered.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3185" indent="105410">
                        <a:lnSpc>
                          <a:spcPct val="100000"/>
                        </a:lnSpc>
                        <a:buAutoNum type="arabicPeriod"/>
                        <a:tabLst>
                          <a:tab pos="1974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precedents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transfer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stamp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duty,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ancillary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incidental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thereto.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066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contexts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influenced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modern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definition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families.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deeper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insight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foundation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Hindu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5090" indent="126364">
                        <a:lnSpc>
                          <a:spcPct val="100000"/>
                        </a:lnSpc>
                        <a:buAutoNum type="arabicPeriod"/>
                        <a:tabLst>
                          <a:tab pos="2184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Hindu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Law-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marriage,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adoption,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guardianship,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maintenance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Hindu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succession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etc.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types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families.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evaluate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 Civil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scenario.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Ascertain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acquire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 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matrimonial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2013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Schedules.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08585">
                        <a:lnSpc>
                          <a:spcPct val="100000"/>
                        </a:lnSpc>
                        <a:buAutoNum type="arabicPeriod"/>
                        <a:tabLst>
                          <a:tab pos="20066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trends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world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Environmental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Governance,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Insider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Trading.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Apprehend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impact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compliances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regulations.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3185" indent="143510">
                        <a:lnSpc>
                          <a:spcPct val="100000"/>
                        </a:lnSpc>
                        <a:buAutoNum type="arabicPeriod"/>
                        <a:tabLst>
                          <a:tab pos="2355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8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exposure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understanding</a:t>
                      </a:r>
                      <a:r>
                        <a:rPr sz="800" spc="3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organisational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3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3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Corporates</a:t>
                      </a:r>
                      <a:r>
                        <a:rPr sz="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responsibilities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personnel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them.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16839">
                        <a:lnSpc>
                          <a:spcPct val="100000"/>
                        </a:lnSpc>
                        <a:buAutoNum type="arabicPeriod"/>
                        <a:tabLst>
                          <a:tab pos="20891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methods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collecting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around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maintaining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records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getting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checked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audited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purposes.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doctrines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Companies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2013.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228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2907" y="1609725"/>
          <a:ext cx="8063865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087880"/>
                <a:gridCol w="5184140"/>
              </a:tblGrid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Alternate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Dispute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Resolution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820" indent="109855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2012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constituted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role: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further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students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aid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same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lokadalats,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lokadalats,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literacy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6850" indent="-105410" algn="just">
                        <a:lnSpc>
                          <a:spcPct val="100000"/>
                        </a:lnSpc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disputes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mechanisms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Arbitration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Conciliation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1996-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negotiation,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conciliation,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mediation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arbitration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computers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internet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research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 for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Litigation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write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articles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comments,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edit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journals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management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7201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1085" y="1464055"/>
            <a:ext cx="482409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VIII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1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7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IV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VIII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45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7723" y="2198497"/>
          <a:ext cx="7703820" cy="4302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1727835"/>
                <a:gridCol w="5400040"/>
              </a:tblGrid>
              <a:tr h="3702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3784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JURISPRUDENCE/LEGAL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THEORY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merits,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demerits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system.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acquaint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themselves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material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sources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law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purpose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1.Understand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thoroughly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elements,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wider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sense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i.e.,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Hofliedian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analysis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Custody,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Possession,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Ownership,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Title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distinction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among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them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Concepts: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Personality,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8910" indent="-79375">
                        <a:lnSpc>
                          <a:spcPct val="100000"/>
                        </a:lnSpc>
                        <a:buSzPct val="87500"/>
                        <a:buAutoNum type="arabicPeriod"/>
                        <a:tabLst>
                          <a:tab pos="16891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jurisprudential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aspect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legal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interpretations,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185" indent="10858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0002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organizations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structuring,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commercial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formation,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liabilities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form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structure.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Act,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2008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practical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transactions.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7314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viz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Indemnity,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Guarantee,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bailment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pledge,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significance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applicability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7314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stake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holders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contracts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goods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 LAW-</a:t>
                      </a:r>
                      <a:r>
                        <a:rPr sz="1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820" indent="104139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Federalism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distribution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doctrines 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Union,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Concurrent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Lists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30810" algn="just">
                        <a:lnSpc>
                          <a:spcPct val="100000"/>
                        </a:lnSpc>
                        <a:buAutoNum type="arabicPeriod"/>
                        <a:tabLst>
                          <a:tab pos="2222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.Understand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appointment,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President</a:t>
                      </a:r>
                      <a:r>
                        <a:rPr sz="8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Governor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bodies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Election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Commission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India,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Attorney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generals,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Comptroller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Auditor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16839" algn="just">
                        <a:lnSpc>
                          <a:spcPct val="100000"/>
                        </a:lnSpc>
                        <a:buAutoNum type="arabicPeriod"/>
                        <a:tabLst>
                          <a:tab pos="20827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qualifications,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disqualifications</a:t>
                      </a:r>
                      <a:r>
                        <a:rPr sz="8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legislatures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executives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privileges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Legislatures.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2827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Composition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Jurisdiction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Supreme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Independence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Judiciary,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accountability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activism.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declaration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 emergencies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interpretation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04139" algn="just">
                        <a:lnSpc>
                          <a:spcPct val="100000"/>
                        </a:lnSpc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restrictions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amending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Structure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Doctrine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interstate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commerce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cooperative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societies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4299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7723" y="1535938"/>
          <a:ext cx="7704455" cy="5242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7375"/>
                <a:gridCol w="2172335"/>
                <a:gridCol w="4944745"/>
              </a:tblGrid>
              <a:tr h="131064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3143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83820" indent="128905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Understand,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perspectives</a:t>
                      </a:r>
                      <a:r>
                        <a:rPr sz="8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philosophical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jurisprudence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across 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globe.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5735" indent="-97790">
                        <a:lnSpc>
                          <a:spcPct val="100000"/>
                        </a:lnSpc>
                        <a:buAutoNum type="arabicPeriod"/>
                        <a:tabLst>
                          <a:tab pos="1657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dedicated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73990" indent="-106045">
                        <a:lnSpc>
                          <a:spcPct val="100000"/>
                        </a:lnSpc>
                        <a:buAutoNum type="arabicPeriod"/>
                        <a:tabLst>
                          <a:tab pos="1739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depth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safeguards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judiciary.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 marR="82550" indent="102235">
                        <a:lnSpc>
                          <a:spcPct val="100000"/>
                        </a:lnSpc>
                        <a:buAutoNum type="arabicPeriod" startAt="4"/>
                        <a:tabLst>
                          <a:tab pos="1701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ideals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constitution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commissions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bodies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set up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5735" indent="-9779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4"/>
                        <a:tabLst>
                          <a:tab pos="1657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taken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vulnerable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 marR="83185" indent="109855">
                        <a:lnSpc>
                          <a:spcPct val="100000"/>
                        </a:lnSpc>
                        <a:buAutoNum type="arabicPeriod" startAt="4"/>
                        <a:tabLst>
                          <a:tab pos="17780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Understand,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promotion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dignity,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especially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regional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arrangements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recognized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measures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meek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subjugated.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CRIMINOLOGY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11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PENOLOGY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various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forms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criminals;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schools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explaining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behaviour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causation;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reformative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approach 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dealing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criminals;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theories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kinds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punishments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applicability;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Fathom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victimology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context.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actual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841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185" indent="105410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974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Board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(IBBI)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professionalizing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providers,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namely,</a:t>
                      </a:r>
                      <a:r>
                        <a:rPr sz="800" spc="3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professionals,</a:t>
                      </a:r>
                      <a:r>
                        <a:rPr sz="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agencies,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entities,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utilities,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sz="8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valuers,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valuers‘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organizations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2550" indent="107314" algn="just">
                        <a:lnSpc>
                          <a:spcPct val="100000"/>
                        </a:lnSpc>
                        <a:buAutoNum type="arabicPeriod"/>
                        <a:tabLst>
                          <a:tab pos="19939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persons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corporate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process(CIRP),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fast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track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CIRP,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process,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Micro,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Small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Medium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Enterprises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Prepackaged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Insolvency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Resolution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Process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12395" algn="just">
                        <a:lnSpc>
                          <a:spcPct val="100000"/>
                        </a:lnSpc>
                        <a:buAutoNum type="arabicPeriod"/>
                        <a:tabLst>
                          <a:tab pos="20447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individuals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firms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fresh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process,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liquidation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process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 of insolvency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professionals,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agencies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information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utilities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importance,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Adjudicatory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Authorities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IBC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00965" algn="just">
                        <a:lnSpc>
                          <a:spcPct val="100000"/>
                        </a:lnSpc>
                        <a:buAutoNum type="arabicPeriod"/>
                        <a:tabLst>
                          <a:tab pos="1930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IBBI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to understand Board‘s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 Insolvency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 framed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IBBI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government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4325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85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Conveyancing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conveyances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syllabus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codicils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documents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liability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partnership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deeds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matrimonial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included 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syllabus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RTI,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CIRP,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winding up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petitions,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notice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defective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goods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exposure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drafting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deeds,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conveyances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matrimonial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petitions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Independently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deeds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petitions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after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thorough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research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3185" indent="113664">
                        <a:lnSpc>
                          <a:spcPct val="100000"/>
                        </a:lnSpc>
                        <a:buAutoNum type="arabicPeriod"/>
                        <a:tabLst>
                          <a:tab pos="2057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ability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defend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undertaken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providing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resolve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considering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facts 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40029" indent="-147955">
                        <a:lnSpc>
                          <a:spcPct val="100000"/>
                        </a:lnSpc>
                        <a:buAutoNum type="arabicPeriod"/>
                        <a:tabLst>
                          <a:tab pos="240029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matrimony.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5192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3448" y="1507616"/>
            <a:ext cx="462153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2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04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6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IX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60" dirty="0">
                <a:solidFill>
                  <a:srgbClr val="1F487C"/>
                </a:solidFill>
                <a:latin typeface="Cambria"/>
                <a:cs typeface="Cambria"/>
              </a:rPr>
              <a:t>IX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0952" y="2270505"/>
          <a:ext cx="7993380" cy="4333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304415"/>
                <a:gridCol w="4968875"/>
              </a:tblGrid>
              <a:tr h="370840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94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1908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LIMITATION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1963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 algn="just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Recall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uniform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issue.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7790" algn="just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decrees,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attachment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execution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limitation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time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filing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suit,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debt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recovery,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appeals,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review,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impact of delay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appeal.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07314" algn="just">
                        <a:lnSpc>
                          <a:spcPct val="100000"/>
                        </a:lnSpc>
                        <a:buAutoNum type="arabicPeriod"/>
                        <a:tabLst>
                          <a:tab pos="19875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issuance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summons,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substituted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summons,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admission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impounding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conducting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civil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 algn="just">
                        <a:lnSpc>
                          <a:spcPct val="100000"/>
                        </a:lnSpc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examination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categories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 algn="just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lawyer‘s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cycle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lawsuit.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1100" b="1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100" b="1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100" b="1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1973,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2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1100" b="1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1100" b="1" spc="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(CARE</a:t>
                      </a:r>
                      <a:r>
                        <a:rPr sz="1100" b="1" spc="2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CHILDREN)</a:t>
                      </a:r>
                      <a:r>
                        <a:rPr sz="1100" b="1" spc="1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ACT,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2015</a:t>
                      </a:r>
                      <a:r>
                        <a:rPr sz="1100" b="1" spc="15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1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16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b="1" spc="1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CHIDLREN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SEXUAL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OFFENCES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(POCSO)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2012.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stages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investigation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cases.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powers,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functions,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courts.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recent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amendments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Employ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promote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adoption 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practices 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administration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justice.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915" indent="111125">
                        <a:lnSpc>
                          <a:spcPct val="100000"/>
                        </a:lnSpc>
                        <a:buAutoNum type="arabicPeriod"/>
                        <a:tabLst>
                          <a:tab pos="2025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committed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sentence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passed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closed.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185" indent="102235">
                        <a:lnSpc>
                          <a:spcPct val="100000"/>
                        </a:lnSpc>
                        <a:buAutoNum type="arabicPeriod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machinery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adopted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violation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penal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i.e.,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detected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reported.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 while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prosecuting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adjudicating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Thoroughly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investigation,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inquiry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offences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subject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regulates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manner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investigation,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inquiry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matter.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5104" indent="-113664">
                        <a:lnSpc>
                          <a:spcPct val="100000"/>
                        </a:lnSpc>
                        <a:buAutoNum type="arabicPeriod" startAt="9"/>
                        <a:tabLst>
                          <a:tab pos="20510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Juvenile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(Care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Children)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2015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Sexual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(POCSO)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711835" algn="l"/>
                          <a:tab pos="1113790" algn="l"/>
                          <a:tab pos="1510030" algn="l"/>
                        </a:tabLst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LABOUR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INDUSTRIAL RELATIONS-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technicalities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Provident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Corporation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provisions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Maternity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Compensation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unorganized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workers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offences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penalties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Code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9053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5173" y="1593850"/>
          <a:ext cx="799338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304415"/>
                <a:gridCol w="4968875"/>
              </a:tblGrid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1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11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LAW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complex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nature.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notions,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recognition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jurisdiction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Law.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6850" indent="-105410">
                        <a:lnSpc>
                          <a:spcPct val="100000"/>
                        </a:lnSpc>
                        <a:buAutoNum type="arabicPeriod"/>
                        <a:tabLst>
                          <a:tab pos="1968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framework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extradition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asylum.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suggest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measures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conflict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 startAt="4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Critically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operation 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contexts.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PRACTICAL</a:t>
                      </a:r>
                      <a:r>
                        <a:rPr sz="1100" b="1" spc="13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100" b="1" spc="14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13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100" b="1" spc="14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Moot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Exercise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Internship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this third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course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practical training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 students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will be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 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magnitude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advocates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offices/law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firms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Argue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counter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argue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litigation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matters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report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writing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art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writing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moot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court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memorials/ arguments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4443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4226" y="1489709"/>
            <a:ext cx="455422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20" dirty="0">
                <a:solidFill>
                  <a:srgbClr val="1F487C"/>
                </a:solidFill>
                <a:latin typeface="Cambria"/>
                <a:cs typeface="Cambria"/>
              </a:rPr>
              <a:t>Year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Cambria"/>
                <a:cs typeface="Cambria"/>
              </a:rPr>
              <a:t>LL.B–</a:t>
            </a:r>
            <a:r>
              <a:rPr sz="1800" b="1" spc="-17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X</a:t>
            </a:r>
            <a:r>
              <a:rPr sz="1800" b="1" spc="-16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ts val="2135"/>
              </a:lnSpc>
            </a:pP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Course</a:t>
            </a:r>
            <a:r>
              <a:rPr sz="1800" b="1" spc="-21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0" dirty="0">
                <a:solidFill>
                  <a:srgbClr val="1F487C"/>
                </a:solidFill>
                <a:latin typeface="Cambria"/>
                <a:cs typeface="Cambria"/>
              </a:rPr>
              <a:t>Outcome</a:t>
            </a:r>
            <a:r>
              <a:rPr sz="1800" b="1" spc="10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70" dirty="0">
                <a:solidFill>
                  <a:srgbClr val="1F487C"/>
                </a:solidFill>
                <a:latin typeface="Cambria"/>
                <a:cs typeface="Cambria"/>
              </a:rPr>
              <a:t>of</a:t>
            </a:r>
            <a:r>
              <a:rPr sz="1800" b="1" spc="-18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5" dirty="0">
                <a:solidFill>
                  <a:srgbClr val="1F487C"/>
                </a:solidFill>
                <a:latin typeface="Cambria"/>
                <a:cs typeface="Cambria"/>
              </a:rPr>
              <a:t>B.A.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Cambria"/>
                <a:cs typeface="Cambria"/>
              </a:rPr>
              <a:t>LL.B</a:t>
            </a:r>
            <a:r>
              <a:rPr sz="1800" b="1" spc="-22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–</a:t>
            </a:r>
            <a:r>
              <a:rPr sz="1800" b="1" spc="-18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V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95" dirty="0">
                <a:solidFill>
                  <a:srgbClr val="1F487C"/>
                </a:solidFill>
                <a:latin typeface="Cambria"/>
                <a:cs typeface="Cambria"/>
              </a:rPr>
              <a:t>year-</a:t>
            </a:r>
            <a:r>
              <a:rPr sz="1800" b="1" spc="-210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1F487C"/>
                </a:solidFill>
                <a:latin typeface="Cambria"/>
                <a:cs typeface="Cambria"/>
              </a:rPr>
              <a:t>X</a:t>
            </a:r>
            <a:r>
              <a:rPr sz="1800" b="1" spc="-195" dirty="0">
                <a:solidFill>
                  <a:srgbClr val="1F487C"/>
                </a:solidFill>
                <a:latin typeface="Cambria"/>
                <a:cs typeface="Cambria"/>
              </a:rPr>
              <a:t> </a:t>
            </a:r>
            <a:r>
              <a:rPr sz="1800" b="1" spc="-50" dirty="0">
                <a:solidFill>
                  <a:srgbClr val="1F487C"/>
                </a:solidFill>
                <a:latin typeface="Cambria"/>
                <a:cs typeface="Cambria"/>
              </a:rPr>
              <a:t>semester</a:t>
            </a:r>
            <a:endParaRPr sz="18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4517" y="2198497"/>
          <a:ext cx="7849235" cy="4058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975"/>
                <a:gridCol w="1992630"/>
                <a:gridCol w="504063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Sr.no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EVIDENCE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types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evidence;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Identify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 to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relevance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evidence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courts;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burden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cases;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12395">
                        <a:lnSpc>
                          <a:spcPct val="100000"/>
                        </a:lnSpc>
                        <a:buAutoNum type="arabicPeriod"/>
                        <a:tabLst>
                          <a:tab pos="2038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played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evidentiary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attached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ocular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vis-à-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vis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scientific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evidence;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examination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categories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witnesses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suit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proceeding;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presumption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endowed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judges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trials;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30810">
                        <a:lnSpc>
                          <a:spcPct val="100000"/>
                        </a:lnSpc>
                        <a:buAutoNum type="arabicPeriod"/>
                        <a:tabLst>
                          <a:tab pos="22225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Examine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applicability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forensic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science</a:t>
                      </a:r>
                      <a:r>
                        <a:rPr sz="8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along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admissibility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expert‘s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opinion.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TAXATION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0223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 history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 taxation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Taxation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8595" indent="-97155">
                        <a:lnSpc>
                          <a:spcPct val="100000"/>
                        </a:lnSpc>
                        <a:buAutoNum type="arabicPeriod"/>
                        <a:tabLst>
                          <a:tab pos="18859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1961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significant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Integrated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Maharashtra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 Services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2017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Maharashtra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 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432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INTELLECTUAL</a:t>
                      </a:r>
                      <a:r>
                        <a:rPr sz="11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PROPERTY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820" indent="120014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1145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fundamental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aspects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intellectual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property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special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statutes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interpretations.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conventions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subject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280" indent="99695">
                        <a:lnSpc>
                          <a:spcPct val="100000"/>
                        </a:lnSpc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Grasp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learning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evolution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law,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patents, rights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patentees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2235">
                        <a:lnSpc>
                          <a:spcPct val="100000"/>
                        </a:lnSpc>
                        <a:buAutoNum type="arabicPeriod"/>
                        <a:tabLst>
                          <a:tab pos="1936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marks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registration,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remedies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breach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rights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copyright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encompassing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nature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rights,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societies,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assignments,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licensing,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revocation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fair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Patents,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Trademarks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statutes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0681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9191" y="1609725"/>
          <a:ext cx="7849235" cy="179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975"/>
                <a:gridCol w="1992630"/>
                <a:gridCol w="5040630"/>
              </a:tblGrid>
              <a:tr h="1798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marR="52070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Negotiable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Instruments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operations.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protocols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111125">
                        <a:lnSpc>
                          <a:spcPct val="100000"/>
                        </a:lnSpc>
                        <a:buAutoNum type="arabicPeriod"/>
                        <a:tabLst>
                          <a:tab pos="2025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permissions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smooth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functioning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institutions.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9695" algn="just">
                        <a:lnSpc>
                          <a:spcPct val="100000"/>
                        </a:lnSpc>
                        <a:buAutoNum type="arabicPeriod"/>
                        <a:tabLst>
                          <a:tab pos="19113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loans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insolvency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reference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Insolvency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Bankruptcy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Code,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2016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Securitisation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Reconstruction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Assets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Enforcement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Interest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2002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(SARFAESI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Act)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04139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9558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importance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reserves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study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Cash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Ratio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(CRR)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Statutory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Liquidity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Ratio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(SLR)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5090" indent="109855">
                        <a:lnSpc>
                          <a:spcPct val="100000"/>
                        </a:lnSpc>
                        <a:buAutoNum type="arabicPeriod"/>
                        <a:tabLst>
                          <a:tab pos="20129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Know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Basel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II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Basel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strategies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followed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manage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efficient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functioning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banking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countries.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20014">
                        <a:lnSpc>
                          <a:spcPct val="100000"/>
                        </a:lnSpc>
                        <a:buAutoNum type="arabicPeriod"/>
                        <a:tabLst>
                          <a:tab pos="211454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rules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Exchange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Act,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1999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respect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investments</a:t>
                      </a:r>
                      <a:r>
                        <a:rPr sz="8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importance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Securities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Exchange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Board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(SEBI)and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(RBI).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power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Reserve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Bank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Central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Government.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7405" y="3494659"/>
          <a:ext cx="7860030" cy="2254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3275"/>
                <a:gridCol w="2016125"/>
                <a:gridCol w="5040630"/>
              </a:tblGrid>
              <a:tr h="143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44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MEDICINE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455" indent="11874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21018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medicines,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professionals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allied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professions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 indent="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Analyze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framework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situations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frequently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present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healthcare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industry.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social,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economic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risks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potential legal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claims.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1915" indent="112395">
                        <a:lnSpc>
                          <a:spcPct val="100000"/>
                        </a:lnSpc>
                        <a:buAutoNum type="arabicPeriod"/>
                        <a:tabLst>
                          <a:tab pos="20383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Acquire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detailed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knowledge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traditional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essential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AYUSH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ministry.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4455" indent="127635">
                        <a:lnSpc>
                          <a:spcPct val="100000"/>
                        </a:lnSpc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Interpret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policy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government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regarding</a:t>
                      </a:r>
                      <a:r>
                        <a:rPr sz="8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e.g.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pricing</a:t>
                      </a:r>
                      <a:r>
                        <a:rPr sz="8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medicines,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spurious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drugs,</a:t>
                      </a:r>
                      <a:r>
                        <a:rPr sz="8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advertisements.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2550" indent="115570">
                        <a:lnSpc>
                          <a:spcPct val="100000"/>
                        </a:lnSpc>
                        <a:buAutoNum type="arabicPeriod"/>
                        <a:tabLst>
                          <a:tab pos="20701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legislations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pertaining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clinical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trial,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organ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transplantation,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Pre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conception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pre-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natal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diagnostics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techniques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Magic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Remedies.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WOMEN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marR="50609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(Elective 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79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status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nationally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internationally.in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rights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perspectives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Appreciate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international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conventions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children.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analyse 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constitutional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provisions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safeguarding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790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women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India.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1440" marR="8382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Comprehend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State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initiatives,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judicial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pronouncements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relating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gender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justice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children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6986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89191" y="1550416"/>
          <a:ext cx="7706358" cy="26841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/>
                <a:gridCol w="2736849"/>
                <a:gridCol w="3961129"/>
              </a:tblGrid>
              <a:tr h="9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LAW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89865" indent="-9779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evolution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Familiarize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865" indent="-97790">
                        <a:lnSpc>
                          <a:spcPct val="100000"/>
                        </a:lnSpc>
                        <a:buAutoNum type="arabicPeriod"/>
                        <a:tabLst>
                          <a:tab pos="189865" algn="l"/>
                        </a:tabLst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legislations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 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126364">
                        <a:lnSpc>
                          <a:spcPct val="100000"/>
                        </a:lnSpc>
                        <a:buAutoNum type="arabicPeriod"/>
                        <a:tabLst>
                          <a:tab pos="21844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strengths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shortcomings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regulations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84455" indent="99695">
                        <a:lnSpc>
                          <a:spcPct val="100000"/>
                        </a:lnSpc>
                        <a:buAutoNum type="arabicPeriod"/>
                        <a:tabLst>
                          <a:tab pos="19177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Promote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involve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themselves 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education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awareness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;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944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CONFLICT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(Elective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Course)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155">
                        <a:lnSpc>
                          <a:spcPct val="100000"/>
                        </a:lnSpc>
                        <a:spcBef>
                          <a:spcPts val="309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Define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principles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conflict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involving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foreign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elements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 startAt="2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Explain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concept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recognition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enforcement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judgments;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177165" indent="97155">
                        <a:lnSpc>
                          <a:spcPct val="100000"/>
                        </a:lnSpc>
                        <a:buAutoNum type="arabicPeriod" startAt="2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principles of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conflict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relation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Indian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mechanism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its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practices.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2075" marR="180340" indent="97155">
                        <a:lnSpc>
                          <a:spcPct val="100000"/>
                        </a:lnSpc>
                        <a:buAutoNum type="arabicPeriod" startAt="2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Analyse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issue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jurisdiction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laws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where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foreign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element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involved;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795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Drafting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Pleading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Conveyancing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III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89230" indent="-97155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independently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pleadings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criminal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matters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appeals,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others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pleadings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civil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appeals,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revisions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matters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bills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amendment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bills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89230" indent="-97155">
                        <a:lnSpc>
                          <a:spcPct val="100000"/>
                        </a:lnSpc>
                        <a:buAutoNum type="arabicPeriod"/>
                        <a:tabLst>
                          <a:tab pos="189230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Draft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judgment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orders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9060" y="22859"/>
            <a:ext cx="8275320" cy="1569720"/>
            <a:chOff x="99060" y="22859"/>
            <a:chExt cx="8275320" cy="1569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22859"/>
              <a:ext cx="8275320" cy="1569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52399"/>
              <a:ext cx="8015858" cy="13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22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8843</Words>
  <Application>Microsoft Office PowerPoint</Application>
  <PresentationFormat>On-screen Show (4:3)</PresentationFormat>
  <Paragraphs>811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Programme outcome of LL.B</vt:lpstr>
      <vt:lpstr>Programme outcome of BA/LL.B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 outcome of LL.B</dc:title>
  <dc:creator>St. Rocks Pc- 35</dc:creator>
  <cp:lastModifiedBy>St. Rocks Pc- 35</cp:lastModifiedBy>
  <cp:revision>1</cp:revision>
  <dcterms:created xsi:type="dcterms:W3CDTF">2025-05-23T07:42:54Z</dcterms:created>
  <dcterms:modified xsi:type="dcterms:W3CDTF">2025-05-23T07:46:44Z</dcterms:modified>
</cp:coreProperties>
</file>